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6" r:id="rId2"/>
    <p:sldId id="356" r:id="rId3"/>
    <p:sldId id="345" r:id="rId4"/>
    <p:sldId id="346" r:id="rId5"/>
    <p:sldId id="348" r:id="rId6"/>
    <p:sldId id="357" r:id="rId7"/>
    <p:sldId id="355" r:id="rId8"/>
    <p:sldId id="358" r:id="rId9"/>
    <p:sldId id="359" r:id="rId10"/>
    <p:sldId id="347" r:id="rId11"/>
    <p:sldId id="361" r:id="rId12"/>
    <p:sldId id="362" r:id="rId13"/>
    <p:sldId id="363" r:id="rId14"/>
    <p:sldId id="364" r:id="rId15"/>
    <p:sldId id="365" r:id="rId16"/>
    <p:sldId id="366" r:id="rId17"/>
    <p:sldId id="351" r:id="rId18"/>
    <p:sldId id="36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9" autoAdjust="0"/>
    <p:restoredTop sz="98779" autoAdjust="0"/>
  </p:normalViewPr>
  <p:slideViewPr>
    <p:cSldViewPr snapToGrid="0" snapToObjects="1">
      <p:cViewPr>
        <p:scale>
          <a:sx n="140" d="100"/>
          <a:sy n="140" d="100"/>
        </p:scale>
        <p:origin x="1088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8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5843B-8403-4144-AAEF-47CA2E0F32E4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49177-3971-FB46-B7CA-D3177DE6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18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D713F-2276-3640-910B-971329B4C8A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BCA3-FC48-7A4B-A54B-780F4897C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211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73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0632"/>
            <a:ext cx="8229600" cy="4879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Fall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CS 891 - Web Archiving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21000DE-B95E-FA4A-8310-8A8B2D54F0D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6433094"/>
            <a:ext cx="9157739" cy="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0704" y="2130425"/>
            <a:ext cx="7022592" cy="1470025"/>
          </a:xfrm>
        </p:spPr>
        <p:txBody>
          <a:bodyPr/>
          <a:lstStyle/>
          <a:p>
            <a:r>
              <a:rPr lang="en-US" dirty="0" smtClean="0"/>
              <a:t>What's It Like To Work in the WS-DL Lab?</a:t>
            </a:r>
            <a:endParaRPr lang="en-US" dirty="0"/>
          </a:p>
        </p:txBody>
      </p:sp>
      <p:pic>
        <p:nvPicPr>
          <p:cNvPr id="4" name="Picture 7" descr="ODU_sig_full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1" y="83649"/>
            <a:ext cx="2513877" cy="10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6935" y="6502699"/>
            <a:ext cx="1468607" cy="307777"/>
            <a:chOff x="-28016" y="6334780"/>
            <a:chExt cx="1468607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-28016" y="6334780"/>
              <a:ext cx="1468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          @</a:t>
              </a:r>
              <a:r>
                <a:rPr lang="en-US" sz="1400" dirty="0" err="1" smtClean="0"/>
                <a:t>WebSciDL</a:t>
              </a:r>
              <a:endParaRPr lang="en-US" sz="1400" dirty="0" smtClean="0"/>
            </a:p>
          </p:txBody>
        </p:sp>
        <p:pic>
          <p:nvPicPr>
            <p:cNvPr id="14" name="Picture 13" descr="imgr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6" t="13891" r="29046" b="14427"/>
            <a:stretch/>
          </p:blipFill>
          <p:spPr>
            <a:xfrm>
              <a:off x="85712" y="6334780"/>
              <a:ext cx="350302" cy="283324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613114" y="6502699"/>
            <a:ext cx="3132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phonedude.github.io</a:t>
            </a:r>
            <a:r>
              <a:rPr lang="en-US" sz="1400" dirty="0"/>
              <a:t>/cs891-f17/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060704" y="3886200"/>
            <a:ext cx="7159752" cy="1752600"/>
          </a:xfrm>
        </p:spPr>
        <p:txBody>
          <a:bodyPr>
            <a:normAutofit/>
          </a:bodyPr>
          <a:lstStyle/>
          <a:p>
            <a:r>
              <a:rPr lang="is-IS" dirty="0" smtClean="0"/>
              <a:t>Michele C. Weigle and Michael L. Nelson</a:t>
            </a:r>
          </a:p>
          <a:p>
            <a:r>
              <a:rPr lang="is-IS" dirty="0" smtClean="0"/>
              <a:t>CS 891 – Web Archiving Seminar</a:t>
            </a:r>
          </a:p>
          <a:p>
            <a:r>
              <a:rPr lang="is-IS" dirty="0" smtClean="0"/>
              <a:t>Fall 2017</a:t>
            </a:r>
          </a:p>
        </p:txBody>
      </p:sp>
    </p:spTree>
    <p:extLst>
      <p:ext uri="{BB962C8B-B14F-4D97-AF65-F5344CB8AC3E}">
        <p14:creationId xmlns:p14="http://schemas.microsoft.com/office/powerpoint/2010/main" val="35614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439912" cy="94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Embrace the WS-DL Wiki - For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a daily log</a:t>
            </a:r>
          </a:p>
          <a:p>
            <a:pPr lvl="1"/>
            <a:r>
              <a:rPr lang="en-US" dirty="0" smtClean="0"/>
              <a:t>easiest to put new stuff at the top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Keep notes while you're working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Read other students' updates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1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Embrace the WS-DL Wiki - </a:t>
            </a:r>
            <a:br>
              <a:rPr lang="en-US" dirty="0" smtClean="0"/>
            </a:br>
            <a:r>
              <a:rPr lang="en-US" dirty="0" smtClean="0"/>
              <a:t>For Your Aging Advisors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Post a summary of your work to discuss during meetings</a:t>
            </a:r>
          </a:p>
          <a:p>
            <a:pPr lvl="1"/>
            <a:r>
              <a:rPr lang="en-US" dirty="0" smtClean="0"/>
              <a:t>if you want to show us something, put it on the wiki before the meeting -- "no magic laptops"</a:t>
            </a:r>
          </a:p>
          <a:p>
            <a:pPr lvl="1"/>
            <a:r>
              <a:rPr lang="en-US" dirty="0" smtClean="0"/>
              <a:t>if you tell us that you got an odd result or something went wrong, we're going to ask to see an example – put it on the wiki before the meeting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Post meeting notes</a:t>
            </a:r>
          </a:p>
          <a:p>
            <a:pPr lvl="1"/>
            <a:r>
              <a:rPr lang="en-US" dirty="0" smtClean="0"/>
              <a:t>there will be lots of brilliant things said during your meetings with me and Dr. Nelson – </a:t>
            </a:r>
            <a:r>
              <a:rPr lang="en-US" i="1" dirty="0" smtClean="0"/>
              <a:t>we will not remember them</a:t>
            </a:r>
            <a:endParaRPr lang="en-US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46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Google Scholar Is Your Friend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20155" y="965019"/>
            <a:ext cx="2703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scholar.google.com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0" y="1484558"/>
            <a:ext cx="5190298" cy="4807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596169" y="1828800"/>
            <a:ext cx="3547831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Search for papers</a:t>
            </a:r>
          </a:p>
          <a:p>
            <a:r>
              <a:rPr lang="en-US" dirty="0" smtClean="0"/>
              <a:t>Find citations</a:t>
            </a:r>
          </a:p>
          <a:p>
            <a:r>
              <a:rPr lang="en-US" dirty="0" smtClean="0"/>
              <a:t>Get recommendations</a:t>
            </a:r>
          </a:p>
          <a:p>
            <a:r>
              <a:rPr lang="en-US" dirty="0" smtClean="0"/>
              <a:t>Keep track of your own publications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7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Tracking Citations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1406853"/>
            <a:ext cx="8759952" cy="481297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0" y="1037521"/>
            <a:ext cx="6702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 smtClean="0"/>
              <a:t>scholar.google.com</a:t>
            </a:r>
            <a:r>
              <a:rPr lang="en-US" dirty="0" smtClean="0"/>
              <a:t>/</a:t>
            </a:r>
            <a:r>
              <a:rPr lang="en-US" dirty="0" err="1" smtClean="0"/>
              <a:t>citations?hl</a:t>
            </a:r>
            <a:r>
              <a:rPr lang="en-US" dirty="0" smtClean="0"/>
              <a:t>=</a:t>
            </a:r>
            <a:r>
              <a:rPr lang="en-US" dirty="0" err="1" smtClean="0"/>
              <a:t>en&amp;user</a:t>
            </a:r>
            <a:r>
              <a:rPr lang="en-US" dirty="0" smtClean="0"/>
              <a:t>=</a:t>
            </a:r>
            <a:r>
              <a:rPr lang="en-US" dirty="0" err="1" smtClean="0"/>
              <a:t>MOLPTqcAAAAJ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2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01115"/>
            <a:ext cx="8695944" cy="948570"/>
          </a:xfrm>
        </p:spPr>
        <p:txBody>
          <a:bodyPr>
            <a:normAutofit/>
          </a:bodyPr>
          <a:lstStyle/>
          <a:p>
            <a:r>
              <a:rPr lang="en-US" dirty="0" smtClean="0"/>
              <a:t>Tracking Publications – sort by year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" y="1149685"/>
            <a:ext cx="7607808" cy="51194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76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Scholar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990" y="3930984"/>
            <a:ext cx="8229600" cy="238751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Make it public</a:t>
            </a:r>
          </a:p>
          <a:p>
            <a:r>
              <a:rPr lang="en-US" dirty="0" smtClean="0"/>
              <a:t>Sign up for alerts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While you're at it, sign up for an ORCID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orcid.org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70" y="1217408"/>
            <a:ext cx="7610260" cy="2478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0999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WS-DL Publication Points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23360" y="950076"/>
            <a:ext cx="5285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ws-dl.cs.odu.edu</a:t>
            </a:r>
            <a:r>
              <a:rPr lang="en-US" sz="1400" dirty="0"/>
              <a:t>/wiki/</a:t>
            </a:r>
            <a:r>
              <a:rPr lang="en-US" sz="1400" dirty="0" err="1"/>
              <a:t>index.php</a:t>
            </a:r>
            <a:r>
              <a:rPr lang="en-US" sz="1400" dirty="0"/>
              <a:t>/</a:t>
            </a:r>
            <a:r>
              <a:rPr lang="en-US" sz="1400" dirty="0" err="1"/>
              <a:t>Publication_Point_System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3573"/>
            <a:ext cx="5809488" cy="4932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Progress - Publishing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11" y="1316038"/>
            <a:ext cx="7693377" cy="50736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43172" y="1008261"/>
            <a:ext cx="50200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ws-dl.cs.odu.edu</a:t>
            </a:r>
            <a:r>
              <a:rPr lang="en-US" sz="1400" dirty="0"/>
              <a:t>/wiki/</a:t>
            </a:r>
            <a:r>
              <a:rPr lang="en-US" sz="1400" dirty="0" err="1"/>
              <a:t>index.php</a:t>
            </a:r>
            <a:r>
              <a:rPr lang="en-US" sz="1400" dirty="0"/>
              <a:t>/Are_You_On_Track%3F</a:t>
            </a:r>
          </a:p>
        </p:txBody>
      </p:sp>
    </p:spTree>
    <p:extLst>
      <p:ext uri="{BB962C8B-B14F-4D97-AF65-F5344CB8AC3E}">
        <p14:creationId xmlns:p14="http://schemas.microsoft.com/office/powerpoint/2010/main" val="139374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Tracking Progress – PhD Crush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02" y="1369141"/>
            <a:ext cx="2603246" cy="34709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77" y="2297301"/>
            <a:ext cx="2603246" cy="3470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52" y="1369140"/>
            <a:ext cx="2603246" cy="34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People in WS-DL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" y="1793308"/>
            <a:ext cx="5550408" cy="4394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5189189" y="490734"/>
            <a:ext cx="379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ws-dl.cs.odu.edu</a:t>
            </a:r>
            <a:r>
              <a:rPr lang="en-US" dirty="0"/>
              <a:t>/Main/People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44" y="1022748"/>
            <a:ext cx="6017112" cy="20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4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in the WS-DL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Dr. Nelson and I co-advise most of the students in the lab.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Taking one of our graduate courses, </a:t>
            </a:r>
            <a:r>
              <a:rPr lang="en-US" dirty="0"/>
              <a:t>and doing well, is a prerequisite for being </a:t>
            </a:r>
            <a:r>
              <a:rPr lang="en-US" dirty="0" smtClean="0"/>
              <a:t>our students.</a:t>
            </a:r>
          </a:p>
          <a:p>
            <a:pPr lvl="1"/>
            <a:r>
              <a:rPr lang="en-US" dirty="0" smtClean="0"/>
              <a:t>that's why some of you are in this class – good job!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are judged in the real world by results not effort. </a:t>
            </a:r>
            <a:endParaRPr lang="en-US" dirty="0" smtClean="0"/>
          </a:p>
          <a:p>
            <a:pPr lvl="1"/>
            <a:r>
              <a:rPr lang="en-US" dirty="0" smtClean="0"/>
              <a:t>Just working long hours won't get you a PhD (or even a paper published)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you deliver, then </a:t>
            </a:r>
            <a:r>
              <a:rPr lang="en-US" dirty="0" smtClean="0"/>
              <a:t>we </a:t>
            </a:r>
            <a:r>
              <a:rPr lang="en-US" dirty="0"/>
              <a:t>don't care how much, where, or when you </a:t>
            </a:r>
            <a:r>
              <a:rPr lang="en-US" dirty="0" smtClean="0"/>
              <a:t>work</a:t>
            </a:r>
          </a:p>
          <a:p>
            <a:pPr lvl="2"/>
            <a:r>
              <a:rPr lang="en-US" dirty="0" smtClean="0"/>
              <a:t>BUT, you would greatly benefit from working in the lab </a:t>
            </a:r>
            <a:r>
              <a:rPr lang="en-US" dirty="0"/>
              <a:t>as much as </a:t>
            </a:r>
            <a:r>
              <a:rPr lang="en-US" dirty="0" smtClean="0"/>
              <a:t>possible when others are around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6483" y="6082329"/>
            <a:ext cx="390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Inspired by https</a:t>
            </a:r>
            <a:r>
              <a:rPr lang="en-US" sz="1400" dirty="0"/>
              <a:t>://</a:t>
            </a:r>
            <a:r>
              <a:rPr lang="en-US" sz="1400" dirty="0" err="1"/>
              <a:t>www.cs.ubc.ca</a:t>
            </a:r>
            <a:r>
              <a:rPr lang="en-US" sz="1400" dirty="0"/>
              <a:t>/~</a:t>
            </a:r>
            <a:r>
              <a:rPr lang="en-US" sz="1400" dirty="0" err="1"/>
              <a:t>tmm</a:t>
            </a:r>
            <a:r>
              <a:rPr lang="en-US" sz="1400" dirty="0"/>
              <a:t>/</a:t>
            </a:r>
            <a:r>
              <a:rPr lang="en-US" sz="1400" dirty="0" err="1"/>
              <a:t>policy.txt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19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in the WS-DL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expect </a:t>
            </a:r>
            <a:r>
              <a:rPr lang="en-US" dirty="0"/>
              <a:t>you to work hard. </a:t>
            </a:r>
            <a:endParaRPr lang="en-US" dirty="0" smtClean="0"/>
          </a:p>
          <a:p>
            <a:pPr lvl="1"/>
            <a:r>
              <a:rPr lang="en-US" dirty="0" smtClean="0"/>
              <a:t>Research </a:t>
            </a:r>
            <a:r>
              <a:rPr lang="en-US" dirty="0"/>
              <a:t>is a game where you're directly competing with lots of other people who are just as smart as you are, and many of them are working very hard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Remember where GRAs come from</a:t>
            </a:r>
            <a:r>
              <a:rPr lang="is-IS" dirty="0" smtClean="0"/>
              <a:t>…</a:t>
            </a:r>
            <a:endParaRPr lang="en-US" dirty="0" smtClean="0"/>
          </a:p>
          <a:p>
            <a:pPr lvl="2"/>
            <a:endParaRPr lang="en-US" dirty="0"/>
          </a:p>
          <a:p>
            <a:r>
              <a:rPr lang="en-US" dirty="0" smtClean="0"/>
              <a:t>But, you </a:t>
            </a:r>
            <a:r>
              <a:rPr lang="en-US" dirty="0"/>
              <a:t>should </a:t>
            </a:r>
            <a:r>
              <a:rPr lang="en-US" dirty="0" smtClean="0"/>
              <a:t>also take </a:t>
            </a:r>
            <a:r>
              <a:rPr lang="en-US" dirty="0"/>
              <a:t>some vacation. </a:t>
            </a:r>
            <a:endParaRPr lang="en-US" dirty="0" smtClean="0"/>
          </a:p>
          <a:p>
            <a:pPr lvl="1"/>
            <a:r>
              <a:rPr lang="en-US" dirty="0" smtClean="0"/>
              <a:t>appropriately timed, of course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6483" y="6082329"/>
            <a:ext cx="3907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Inspired by https</a:t>
            </a:r>
            <a:r>
              <a:rPr lang="en-US" sz="1400" dirty="0"/>
              <a:t>://</a:t>
            </a:r>
            <a:r>
              <a:rPr lang="en-US" sz="1400" dirty="0" err="1"/>
              <a:t>www.cs.ubc.ca</a:t>
            </a:r>
            <a:r>
              <a:rPr lang="en-US" sz="1400" dirty="0"/>
              <a:t>/~</a:t>
            </a:r>
            <a:r>
              <a:rPr lang="en-US" sz="1400" dirty="0" err="1"/>
              <a:t>tmm</a:t>
            </a:r>
            <a:r>
              <a:rPr lang="en-US" sz="1400" dirty="0"/>
              <a:t>/</a:t>
            </a:r>
            <a:r>
              <a:rPr lang="en-US" sz="1400" dirty="0" err="1"/>
              <a:t>policy.txt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602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Read the WS-DL Blog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74" y="978407"/>
            <a:ext cx="5213785" cy="5383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82378" y="493715"/>
            <a:ext cx="274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 smtClean="0"/>
              <a:t>ws-dl.blogspot.com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2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the WS-DL Blog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Trip reports</a:t>
            </a:r>
          </a:p>
          <a:p>
            <a:pPr lvl="1"/>
            <a:r>
              <a:rPr lang="en-US" dirty="0" smtClean="0"/>
              <a:t>cool research that has been presented at conferences</a:t>
            </a:r>
          </a:p>
          <a:p>
            <a:pPr lvl="1"/>
            <a:r>
              <a:rPr lang="en-US" dirty="0" smtClean="0"/>
              <a:t>names of other researchers in the area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Small tidbits of research or useful tools</a:t>
            </a:r>
          </a:p>
          <a:p>
            <a:pPr lvl="1"/>
            <a:r>
              <a:rPr lang="en-US" dirty="0" smtClean="0"/>
              <a:t>not quite enough for a paper, but enough to share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WS-DL software releases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Paper summaries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3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Engage on 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4280015" cy="470910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Twitter is a professional development tool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Important people in our field use this for communication</a:t>
            </a:r>
          </a:p>
          <a:p>
            <a:pPr lvl="4"/>
            <a:endParaRPr lang="en-US" dirty="0" smtClean="0"/>
          </a:p>
          <a:p>
            <a:r>
              <a:rPr lang="en-US" dirty="0"/>
              <a:t>When you write a post for the WS-DL blog, you will tweet a link to it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333" y="1947506"/>
            <a:ext cx="4294515" cy="2441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916171" y="4388954"/>
            <a:ext cx="4266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twitter.com</a:t>
            </a:r>
            <a:r>
              <a:rPr lang="en-US" sz="1200" dirty="0"/>
              <a:t>/</a:t>
            </a:r>
            <a:r>
              <a:rPr lang="en-US" sz="1200" dirty="0" err="1"/>
              <a:t>clancynewyork</a:t>
            </a:r>
            <a:r>
              <a:rPr lang="en-US" sz="1200" dirty="0"/>
              <a:t>/status/902133825110671360</a:t>
            </a:r>
          </a:p>
        </p:txBody>
      </p:sp>
    </p:spTree>
    <p:extLst>
      <p:ext uri="{BB962C8B-B14F-4D97-AF65-F5344CB8AC3E}">
        <p14:creationId xmlns:p14="http://schemas.microsoft.com/office/powerpoint/2010/main" val="110271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449056" cy="948570"/>
          </a:xfrm>
        </p:spPr>
        <p:txBody>
          <a:bodyPr>
            <a:normAutofit fontScale="90000"/>
          </a:bodyPr>
          <a:lstStyle/>
          <a:p>
            <a:r>
              <a:rPr lang="en-US" smtClean="0"/>
              <a:t>WS-DL Wiki - The </a:t>
            </a:r>
            <a:r>
              <a:rPr lang="en-US" dirty="0" smtClean="0"/>
              <a:t>Main Page is Useful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06" y="1149685"/>
            <a:ext cx="5725954" cy="5084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480560" y="1392936"/>
            <a:ext cx="4572000" cy="338554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ws-dl.cs.odu.edu</a:t>
            </a:r>
            <a:r>
              <a:rPr lang="en-US" sz="1600" dirty="0"/>
              <a:t>/wiki/</a:t>
            </a:r>
            <a:r>
              <a:rPr lang="en-US" sz="1600" dirty="0" err="1"/>
              <a:t>index.php</a:t>
            </a:r>
            <a:r>
              <a:rPr lang="en-US" sz="1600" dirty="0"/>
              <a:t>/</a:t>
            </a:r>
            <a:r>
              <a:rPr lang="en-US" sz="1600" dirty="0" err="1"/>
              <a:t>Main_Page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7298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Recent Changes is the Key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33" y="1078992"/>
            <a:ext cx="7736334" cy="52013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4496784"/>
      </p:ext>
    </p:extLst>
  </p:cSld>
  <p:clrMapOvr>
    <a:masterClrMapping/>
  </p:clrMapOvr>
</p:sld>
</file>

<file path=ppt/theme/theme1.xml><?xml version="1.0" encoding="utf-8"?>
<a:theme xmlns:a="http://schemas.openxmlformats.org/drawingml/2006/main" name="odu-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odu-blue.thmx</Template>
  <TotalTime>1866</TotalTime>
  <Words>692</Words>
  <Application>Microsoft Macintosh PowerPoint</Application>
  <PresentationFormat>On-screen Show (4:3)</PresentationFormat>
  <Paragraphs>135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Arial</vt:lpstr>
      <vt:lpstr>odu-blue</vt:lpstr>
      <vt:lpstr>What's It Like To Work in the WS-DL Lab?</vt:lpstr>
      <vt:lpstr>People in WS-DL</vt:lpstr>
      <vt:lpstr>Working in the WS-DL Lab</vt:lpstr>
      <vt:lpstr>Working in the WS-DL Lab</vt:lpstr>
      <vt:lpstr>Read the WS-DL Blog</vt:lpstr>
      <vt:lpstr>Read the WS-DL Blog</vt:lpstr>
      <vt:lpstr>Engage on Twitter</vt:lpstr>
      <vt:lpstr>WS-DL Wiki - The Main Page is Useful…</vt:lpstr>
      <vt:lpstr>But, Recent Changes is the Key</vt:lpstr>
      <vt:lpstr>Embrace the WS-DL Wiki - For Yourself</vt:lpstr>
      <vt:lpstr>Embrace the WS-DL Wiki -  For Your Aging Advisors</vt:lpstr>
      <vt:lpstr>Google Scholar Is Your Friend</vt:lpstr>
      <vt:lpstr>Tracking Citations</vt:lpstr>
      <vt:lpstr>Tracking Publications – sort by year</vt:lpstr>
      <vt:lpstr>Create a Scholar Account</vt:lpstr>
      <vt:lpstr>WS-DL Publication Points</vt:lpstr>
      <vt:lpstr>Tracking Progress - Publishing</vt:lpstr>
      <vt:lpstr>Tracking Progress – PhD Crush</vt:lpstr>
    </vt:vector>
  </TitlesOfParts>
  <Company>Old Dominion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Life as an Academic</dc:title>
  <dc:creator>Michele Weigle</dc:creator>
  <cp:lastModifiedBy>Weigle, Michele C.</cp:lastModifiedBy>
  <cp:revision>261</cp:revision>
  <cp:lastPrinted>2017-09-07T15:12:46Z</cp:lastPrinted>
  <dcterms:created xsi:type="dcterms:W3CDTF">2014-12-03T18:42:40Z</dcterms:created>
  <dcterms:modified xsi:type="dcterms:W3CDTF">2017-09-11T17:07:22Z</dcterms:modified>
</cp:coreProperties>
</file>